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23"/>
  </p:notesMasterIdLst>
  <p:handoutMasterIdLst>
    <p:handoutMasterId r:id="rId24"/>
  </p:handoutMasterIdLst>
  <p:sldIdLst>
    <p:sldId id="1859" r:id="rId6"/>
    <p:sldId id="1875" r:id="rId7"/>
    <p:sldId id="1876" r:id="rId8"/>
    <p:sldId id="1863" r:id="rId9"/>
    <p:sldId id="1870" r:id="rId10"/>
    <p:sldId id="1871" r:id="rId11"/>
    <p:sldId id="1872" r:id="rId12"/>
    <p:sldId id="1873" r:id="rId13"/>
    <p:sldId id="1878" r:id="rId14"/>
    <p:sldId id="1877" r:id="rId15"/>
    <p:sldId id="1879" r:id="rId16"/>
    <p:sldId id="1882" r:id="rId17"/>
    <p:sldId id="1880" r:id="rId18"/>
    <p:sldId id="1874" r:id="rId19"/>
    <p:sldId id="1883" r:id="rId20"/>
    <p:sldId id="1884" r:id="rId21"/>
    <p:sldId id="1886"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75"/>
            <p14:sldId id="1876"/>
            <p14:sldId id="1863"/>
            <p14:sldId id="1870"/>
            <p14:sldId id="1871"/>
            <p14:sldId id="1872"/>
            <p14:sldId id="1873"/>
            <p14:sldId id="1878"/>
            <p14:sldId id="1877"/>
            <p14:sldId id="1879"/>
            <p14:sldId id="1882"/>
            <p14:sldId id="1880"/>
            <p14:sldId id="1874"/>
            <p14:sldId id="1883"/>
            <p14:sldId id="1884"/>
            <p14:sldId id="18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8" autoAdjust="0"/>
    <p:restoredTop sz="92133" autoAdjust="0"/>
  </p:normalViewPr>
  <p:slideViewPr>
    <p:cSldViewPr snapToGrid="0">
      <p:cViewPr>
        <p:scale>
          <a:sx n="70" d="100"/>
          <a:sy n="70" d="100"/>
        </p:scale>
        <p:origin x="711" y="47"/>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ey Salem (Cadence Preferred)" userId="8974ca46-c248-4c24-9f67-d4f681f3ea2f" providerId="ADAL" clId="{F2484DAC-0326-4F8C-BE11-1AE075C8AD18}"/>
    <pc:docChg chg="delSld modSection">
      <pc:chgData name="Tracey Salem (Cadence Preferred)" userId="8974ca46-c248-4c24-9f67-d4f681f3ea2f" providerId="ADAL" clId="{F2484DAC-0326-4F8C-BE11-1AE075C8AD18}" dt="2021-02-05T03:30:19.613" v="0" actId="2696"/>
      <pc:docMkLst>
        <pc:docMk/>
      </pc:docMkLst>
      <pc:sldChg chg="del">
        <pc:chgData name="Tracey Salem (Cadence Preferred)" userId="8974ca46-c248-4c24-9f67-d4f681f3ea2f" providerId="ADAL" clId="{F2484DAC-0326-4F8C-BE11-1AE075C8AD18}" dt="2021-02-05T03:30:19.613" v="0" actId="2696"/>
        <pc:sldMkLst>
          <pc:docMk/>
          <pc:sldMk cId="1723390178" sldId="1870"/>
        </pc:sldMkLst>
      </pc:sldChg>
    </pc:docChg>
  </pc:docChgLst>
  <pc:docChgLst>
    <pc:chgData name="Tracey Salem (Microsoft)" userId="dbb155e6-e4ab-4cb5-99f0-18cffc14c593" providerId="ADAL" clId="{D6601D4B-4EAC-4777-85BF-4740A5049227}"/>
    <pc:docChg chg="mod">
      <pc:chgData name="Tracey Salem (Microsoft)" userId="dbb155e6-e4ab-4cb5-99f0-18cffc14c593" providerId="ADAL" clId="{D6601D4B-4EAC-4777-85BF-4740A5049227}" dt="2022-10-27T07:46:28.436" v="0"/>
      <pc:docMkLst>
        <pc:docMk/>
      </pc:docMkLst>
    </pc:docChg>
  </pc:docChgLst>
  <pc:docChgLst>
    <pc:chgData name="Tracey Salem (Cadence Preferred)" userId="S::v-trsale@microsoft.com::8974ca46-c248-4c24-9f67-d4f681f3ea2f" providerId="AD" clId="Web-{FFDF1B25-00EC-40F7-9295-1ED49D58CFAE}"/>
    <pc:docChg chg="addSld modSection">
      <pc:chgData name="Tracey Salem (Cadence Preferred)" userId="S::v-trsale@microsoft.com::8974ca46-c248-4c24-9f67-d4f681f3ea2f" providerId="AD" clId="Web-{FFDF1B25-00EC-40F7-9295-1ED49D58CFAE}" dt="2021-02-05T03:29:47.626" v="0"/>
      <pc:docMkLst>
        <pc:docMk/>
      </pc:docMkLst>
      <pc:sldChg chg="add replId">
        <pc:chgData name="Tracey Salem (Cadence Preferred)" userId="S::v-trsale@microsoft.com::8974ca46-c248-4c24-9f67-d4f681f3ea2f" providerId="AD" clId="Web-{FFDF1B25-00EC-40F7-9295-1ED49D58CFAE}" dt="2021-02-05T03:29:47.626" v="0"/>
        <pc:sldMkLst>
          <pc:docMk/>
          <pc:sldMk cId="1723390178" sldId="187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5/28/2023 10:00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5/28/2023 10:00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5/28/2023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5/28/2023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15646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5/28/2023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4733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5/28/2023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02579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5/28/2023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62022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5/28/2023 10:27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32747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5/28/2023 10:48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3213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5/28/2023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82692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5/28/2023 10:51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260134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side LangChain: The Open Source Large Language Model Framework Everyone  is Talking About | by Jesus Rodriguez | Towards AI">
            <a:extLst>
              <a:ext uri="{FF2B5EF4-FFF2-40B4-BE49-F238E27FC236}">
                <a16:creationId xmlns:a16="http://schemas.microsoft.com/office/drawing/2014/main" id="{682667A2-A2B6-8E3A-CAFA-CAB02648B1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79" t="34322" r="14596" b="35486"/>
          <a:stretch/>
        </p:blipFill>
        <p:spPr bwMode="auto">
          <a:xfrm>
            <a:off x="3375212" y="3700082"/>
            <a:ext cx="5486400" cy="1234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138802-8783-F628-DF08-A541F90F2A60}"/>
              </a:ext>
            </a:extLst>
          </p:cNvPr>
          <p:cNvSpPr>
            <a:spLocks noGrp="1"/>
          </p:cNvSpPr>
          <p:nvPr>
            <p:ph type="title"/>
          </p:nvPr>
        </p:nvSpPr>
        <p:spPr/>
        <p:txBody>
          <a:bodyPr/>
          <a:lstStyle/>
          <a:p>
            <a:r>
              <a:rPr lang="en-US" dirty="0"/>
              <a:t>What is Langchain</a:t>
            </a:r>
          </a:p>
        </p:txBody>
      </p:sp>
      <p:sp>
        <p:nvSpPr>
          <p:cNvPr id="3" name="Text Placeholder 2">
            <a:extLst>
              <a:ext uri="{FF2B5EF4-FFF2-40B4-BE49-F238E27FC236}">
                <a16:creationId xmlns:a16="http://schemas.microsoft.com/office/drawing/2014/main" id="{E266BD82-0F42-89CD-2D3C-3B121C8DAB50}"/>
              </a:ext>
            </a:extLst>
          </p:cNvPr>
          <p:cNvSpPr>
            <a:spLocks noGrp="1"/>
          </p:cNvSpPr>
          <p:nvPr>
            <p:ph type="body" sz="quarter" idx="10"/>
          </p:nvPr>
        </p:nvSpPr>
        <p:spPr>
          <a:xfrm>
            <a:off x="586390" y="1434370"/>
            <a:ext cx="11018520" cy="1723549"/>
          </a:xfrm>
        </p:spPr>
        <p:txBody>
          <a:bodyPr/>
          <a:lstStyle/>
          <a:p>
            <a:r>
              <a:rPr lang="en-US" dirty="0"/>
              <a:t>LangChain is a framework that enables developers to build agents that can reason about problems and break them into smaller sub-tasks. With LangChain, we can introduce context and memory into completions by creating intermediate steps and chaining commands together</a:t>
            </a:r>
          </a:p>
        </p:txBody>
      </p:sp>
    </p:spTree>
    <p:extLst>
      <p:ext uri="{BB962C8B-B14F-4D97-AF65-F5344CB8AC3E}">
        <p14:creationId xmlns:p14="http://schemas.microsoft.com/office/powerpoint/2010/main" val="32663150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6A24E9-0114-2DBA-35D8-D55D65927343}"/>
              </a:ext>
            </a:extLst>
          </p:cNvPr>
          <p:cNvPicPr>
            <a:picLocks noChangeAspect="1"/>
          </p:cNvPicPr>
          <p:nvPr/>
        </p:nvPicPr>
        <p:blipFill>
          <a:blip r:embed="rId2"/>
          <a:stretch>
            <a:fillRect/>
          </a:stretch>
        </p:blipFill>
        <p:spPr>
          <a:xfrm>
            <a:off x="1027553" y="1493282"/>
            <a:ext cx="10136894" cy="3374553"/>
          </a:xfrm>
          <a:prstGeom prst="rect">
            <a:avLst/>
          </a:prstGeom>
        </p:spPr>
      </p:pic>
    </p:spTree>
    <p:extLst>
      <p:ext uri="{BB962C8B-B14F-4D97-AF65-F5344CB8AC3E}">
        <p14:creationId xmlns:p14="http://schemas.microsoft.com/office/powerpoint/2010/main" val="20111495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1" y="2035948"/>
            <a:ext cx="5062444" cy="1661993"/>
          </a:xfrm>
        </p:spPr>
        <p:txBody>
          <a:bodyPr/>
          <a:lstStyle/>
          <a:p>
            <a:pPr marL="457200" indent="-457200">
              <a:buFont typeface="Arial" panose="020B0604020202020204" pitchFamily="34" charset="0"/>
              <a:buChar char="•"/>
            </a:pPr>
            <a:r>
              <a:rPr lang="en-US" dirty="0"/>
              <a:t>Building a Research Paper Question Answer Bot</a:t>
            </a:r>
          </a:p>
        </p:txBody>
      </p:sp>
      <p:pic>
        <p:nvPicPr>
          <p:cNvPr id="1026" name="Picture 2">
            <a:extLst>
              <a:ext uri="{FF2B5EF4-FFF2-40B4-BE49-F238E27FC236}">
                <a16:creationId xmlns:a16="http://schemas.microsoft.com/office/drawing/2014/main" id="{1E528216-1D94-C92F-5875-DEE50F0E6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644" y="467285"/>
            <a:ext cx="5524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Turning Digital by Diego Luque on Dribbble">
            <a:extLst>
              <a:ext uri="{FF2B5EF4-FFF2-40B4-BE49-F238E27FC236}">
                <a16:creationId xmlns:a16="http://schemas.microsoft.com/office/drawing/2014/main" id="{26AFBB1F-C8C3-5675-C951-4AC57348B1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77" r="26059" b="27824"/>
          <a:stretch/>
        </p:blipFill>
        <p:spPr bwMode="auto">
          <a:xfrm rot="5400000">
            <a:off x="1453963" y="1205192"/>
            <a:ext cx="3563471" cy="41248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D4A151-D9D5-9999-D3AD-94514AB681F6}"/>
              </a:ext>
            </a:extLst>
          </p:cNvPr>
          <p:cNvSpPr>
            <a:spLocks noGrp="1"/>
          </p:cNvSpPr>
          <p:nvPr>
            <p:ph type="title"/>
          </p:nvPr>
        </p:nvSpPr>
        <p:spPr/>
        <p:txBody>
          <a:bodyPr/>
          <a:lstStyle/>
          <a:p>
            <a:r>
              <a:rPr lang="en-US" dirty="0"/>
              <a:t>How Langchain can handle this</a:t>
            </a:r>
          </a:p>
        </p:txBody>
      </p:sp>
      <p:cxnSp>
        <p:nvCxnSpPr>
          <p:cNvPr id="5" name="Straight Arrow Connector 4">
            <a:extLst>
              <a:ext uri="{FF2B5EF4-FFF2-40B4-BE49-F238E27FC236}">
                <a16:creationId xmlns:a16="http://schemas.microsoft.com/office/drawing/2014/main" id="{132F4D8E-40AE-CFE8-D098-A5FD407B1DE8}"/>
              </a:ext>
            </a:extLst>
          </p:cNvPr>
          <p:cNvCxnSpPr/>
          <p:nvPr/>
        </p:nvCxnSpPr>
        <p:spPr>
          <a:xfrm>
            <a:off x="5298141" y="3267635"/>
            <a:ext cx="1949824" cy="0"/>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076" name="Picture 4" descr="Created by Sibylle Berg">
            <a:extLst>
              <a:ext uri="{FF2B5EF4-FFF2-40B4-BE49-F238E27FC236}">
                <a16:creationId xmlns:a16="http://schemas.microsoft.com/office/drawing/2014/main" id="{6356EA7F-3834-EDBF-ADD0-53F4C70DB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406" y="183888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4826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51416" y="229143"/>
            <a:ext cx="11018520" cy="553998"/>
          </a:xfrm>
        </p:spPr>
        <p:txBody>
          <a:bodyPr/>
          <a:lstStyle/>
          <a:p>
            <a:r>
              <a:rPr lang="en-US" dirty="0"/>
              <a:t>Vector database</a:t>
            </a:r>
          </a:p>
        </p:txBody>
      </p:sp>
      <p:cxnSp>
        <p:nvCxnSpPr>
          <p:cNvPr id="5" name="Straight Connector 4">
            <a:extLst>
              <a:ext uri="{FF2B5EF4-FFF2-40B4-BE49-F238E27FC236}">
                <a16:creationId xmlns:a16="http://schemas.microsoft.com/office/drawing/2014/main" id="{5AF29759-1EF9-76B8-4D9E-05A420077091}"/>
              </a:ext>
            </a:extLst>
          </p:cNvPr>
          <p:cNvCxnSpPr/>
          <p:nvPr/>
        </p:nvCxnSpPr>
        <p:spPr>
          <a:xfrm>
            <a:off x="6844553" y="1290918"/>
            <a:ext cx="0" cy="3523129"/>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68C341F-6CD0-D48A-7523-F640BBD159AB}"/>
              </a:ext>
            </a:extLst>
          </p:cNvPr>
          <p:cNvCxnSpPr>
            <a:cxnSpLocks/>
          </p:cNvCxnSpPr>
          <p:nvPr/>
        </p:nvCxnSpPr>
        <p:spPr>
          <a:xfrm flipH="1">
            <a:off x="6844553" y="4814047"/>
            <a:ext cx="5126028" cy="0"/>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10" name="Multiplication Sign 9">
            <a:extLst>
              <a:ext uri="{FF2B5EF4-FFF2-40B4-BE49-F238E27FC236}">
                <a16:creationId xmlns:a16="http://schemas.microsoft.com/office/drawing/2014/main" id="{A7CDF4DB-6C35-BF8E-C2A7-52DFB02160C8}"/>
              </a:ext>
            </a:extLst>
          </p:cNvPr>
          <p:cNvSpPr/>
          <p:nvPr/>
        </p:nvSpPr>
        <p:spPr bwMode="auto">
          <a:xfrm>
            <a:off x="7951689" y="1885952"/>
            <a:ext cx="363061" cy="363061"/>
          </a:xfrm>
          <a:prstGeom prst="mathMultiply">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a:extLst>
              <a:ext uri="{FF2B5EF4-FFF2-40B4-BE49-F238E27FC236}">
                <a16:creationId xmlns:a16="http://schemas.microsoft.com/office/drawing/2014/main" id="{9FA17F27-0F44-0C64-80CE-C24743B0E929}"/>
              </a:ext>
            </a:extLst>
          </p:cNvPr>
          <p:cNvSpPr/>
          <p:nvPr/>
        </p:nvSpPr>
        <p:spPr bwMode="auto">
          <a:xfrm>
            <a:off x="9300877" y="1522891"/>
            <a:ext cx="363061" cy="363061"/>
          </a:xfrm>
          <a:prstGeom prst="mathMultiply">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Multiplication Sign 11">
            <a:extLst>
              <a:ext uri="{FF2B5EF4-FFF2-40B4-BE49-F238E27FC236}">
                <a16:creationId xmlns:a16="http://schemas.microsoft.com/office/drawing/2014/main" id="{CDEFD520-48B0-65DB-11C8-ACF3EE99630D}"/>
              </a:ext>
            </a:extLst>
          </p:cNvPr>
          <p:cNvSpPr/>
          <p:nvPr/>
        </p:nvSpPr>
        <p:spPr bwMode="auto">
          <a:xfrm>
            <a:off x="8924359" y="2441763"/>
            <a:ext cx="363061" cy="363061"/>
          </a:xfrm>
          <a:prstGeom prst="mathMultiply">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a:extLst>
              <a:ext uri="{FF2B5EF4-FFF2-40B4-BE49-F238E27FC236}">
                <a16:creationId xmlns:a16="http://schemas.microsoft.com/office/drawing/2014/main" id="{B028B83B-7166-073A-BDEE-26122C6FD343}"/>
              </a:ext>
            </a:extLst>
          </p:cNvPr>
          <p:cNvSpPr/>
          <p:nvPr/>
        </p:nvSpPr>
        <p:spPr bwMode="auto">
          <a:xfrm>
            <a:off x="10336301" y="2296072"/>
            <a:ext cx="363061" cy="363061"/>
          </a:xfrm>
          <a:prstGeom prst="mathMultiply">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Multiplication Sign 13">
            <a:extLst>
              <a:ext uri="{FF2B5EF4-FFF2-40B4-BE49-F238E27FC236}">
                <a16:creationId xmlns:a16="http://schemas.microsoft.com/office/drawing/2014/main" id="{211CE98F-0B21-DA17-5E20-2E06BE56E886}"/>
              </a:ext>
            </a:extLst>
          </p:cNvPr>
          <p:cNvSpPr/>
          <p:nvPr/>
        </p:nvSpPr>
        <p:spPr bwMode="auto">
          <a:xfrm>
            <a:off x="9556386" y="3247469"/>
            <a:ext cx="363061" cy="363061"/>
          </a:xfrm>
          <a:prstGeom prst="mathMultiply">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Multiplication Sign 14">
            <a:extLst>
              <a:ext uri="{FF2B5EF4-FFF2-40B4-BE49-F238E27FC236}">
                <a16:creationId xmlns:a16="http://schemas.microsoft.com/office/drawing/2014/main" id="{B28942C0-8B6E-336D-386A-02BE32BE6C90}"/>
              </a:ext>
            </a:extLst>
          </p:cNvPr>
          <p:cNvSpPr/>
          <p:nvPr/>
        </p:nvSpPr>
        <p:spPr bwMode="auto">
          <a:xfrm>
            <a:off x="11391888" y="1563223"/>
            <a:ext cx="363061" cy="363061"/>
          </a:xfrm>
          <a:prstGeom prst="mathMultiply">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Multiplication Sign 15">
            <a:extLst>
              <a:ext uri="{FF2B5EF4-FFF2-40B4-BE49-F238E27FC236}">
                <a16:creationId xmlns:a16="http://schemas.microsoft.com/office/drawing/2014/main" id="{AE098843-FC14-3A79-0EA6-05F5CA4A3C83}"/>
              </a:ext>
            </a:extLst>
          </p:cNvPr>
          <p:cNvSpPr/>
          <p:nvPr/>
        </p:nvSpPr>
        <p:spPr bwMode="auto">
          <a:xfrm>
            <a:off x="7588628" y="3610530"/>
            <a:ext cx="363061" cy="363061"/>
          </a:xfrm>
          <a:prstGeom prst="mathMultiply">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Multiplication Sign 17">
            <a:extLst>
              <a:ext uri="{FF2B5EF4-FFF2-40B4-BE49-F238E27FC236}">
                <a16:creationId xmlns:a16="http://schemas.microsoft.com/office/drawing/2014/main" id="{62CF25EE-7D25-B414-0D8E-19F7E2A33706}"/>
              </a:ext>
            </a:extLst>
          </p:cNvPr>
          <p:cNvSpPr/>
          <p:nvPr/>
        </p:nvSpPr>
        <p:spPr bwMode="auto">
          <a:xfrm>
            <a:off x="7951688" y="2828354"/>
            <a:ext cx="363061" cy="363061"/>
          </a:xfrm>
          <a:prstGeom prst="mathMultiply">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Multiplication Sign 18">
            <a:extLst>
              <a:ext uri="{FF2B5EF4-FFF2-40B4-BE49-F238E27FC236}">
                <a16:creationId xmlns:a16="http://schemas.microsoft.com/office/drawing/2014/main" id="{31352E8D-EAB4-1E8A-2DD1-8B5DEE1DF75A}"/>
              </a:ext>
            </a:extLst>
          </p:cNvPr>
          <p:cNvSpPr/>
          <p:nvPr/>
        </p:nvSpPr>
        <p:spPr bwMode="auto">
          <a:xfrm>
            <a:off x="7644663" y="1598496"/>
            <a:ext cx="363061" cy="363061"/>
          </a:xfrm>
          <a:prstGeom prst="mathMultiply">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Multiplication Sign 19">
            <a:extLst>
              <a:ext uri="{FF2B5EF4-FFF2-40B4-BE49-F238E27FC236}">
                <a16:creationId xmlns:a16="http://schemas.microsoft.com/office/drawing/2014/main" id="{A9BB2A16-40F4-8582-CD09-AB211BDB8446}"/>
              </a:ext>
            </a:extLst>
          </p:cNvPr>
          <p:cNvSpPr/>
          <p:nvPr/>
        </p:nvSpPr>
        <p:spPr bwMode="auto">
          <a:xfrm>
            <a:off x="7644663" y="2173408"/>
            <a:ext cx="363061" cy="363061"/>
          </a:xfrm>
          <a:prstGeom prst="mathMultiply">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2CAA8551-4AB5-977E-4366-2DAC00167BD2}"/>
              </a:ext>
            </a:extLst>
          </p:cNvPr>
          <p:cNvSpPr>
            <a:spLocks noGrp="1"/>
          </p:cNvSpPr>
          <p:nvPr>
            <p:ph type="body" sz="quarter" idx="10"/>
          </p:nvPr>
        </p:nvSpPr>
        <p:spPr>
          <a:xfrm>
            <a:off x="437050" y="1180056"/>
            <a:ext cx="6100473" cy="1116016"/>
          </a:xfrm>
        </p:spPr>
        <p:txBody>
          <a:bodyPr/>
          <a:lstStyle/>
          <a:p>
            <a:pPr marL="457200" indent="-457200">
              <a:buFont typeface="Arial" panose="020B0604020202020204" pitchFamily="34" charset="0"/>
              <a:buChar char="•"/>
            </a:pPr>
            <a:r>
              <a:rPr lang="en-US" dirty="0"/>
              <a:t>Questions comes: What is a hydrogen fuel cell</a:t>
            </a:r>
          </a:p>
        </p:txBody>
      </p:sp>
      <p:cxnSp>
        <p:nvCxnSpPr>
          <p:cNvPr id="27" name="Connector: Curved 26">
            <a:extLst>
              <a:ext uri="{FF2B5EF4-FFF2-40B4-BE49-F238E27FC236}">
                <a16:creationId xmlns:a16="http://schemas.microsoft.com/office/drawing/2014/main" id="{45516681-1BFD-AD2A-3468-0E22FE1D19D2}"/>
              </a:ext>
            </a:extLst>
          </p:cNvPr>
          <p:cNvCxnSpPr>
            <a:cxnSpLocks/>
          </p:cNvCxnSpPr>
          <p:nvPr/>
        </p:nvCxnSpPr>
        <p:spPr>
          <a:xfrm rot="16200000" flipH="1">
            <a:off x="927293" y="2109494"/>
            <a:ext cx="942402" cy="914400"/>
          </a:xfrm>
          <a:prstGeom prst="curvedConnector3">
            <a:avLst>
              <a:gd name="adj1" fmla="val 614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ED89CB5-B40E-4B90-A124-A3223A204730}"/>
              </a:ext>
            </a:extLst>
          </p:cNvPr>
          <p:cNvSpPr txBox="1"/>
          <p:nvPr/>
        </p:nvSpPr>
        <p:spPr>
          <a:xfrm>
            <a:off x="1307180" y="3191312"/>
            <a:ext cx="3165931" cy="307777"/>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lgn="l"/>
            <a:r>
              <a:rPr lang="en-US" sz="2000" dirty="0">
                <a:gradFill>
                  <a:gsLst>
                    <a:gs pos="2917">
                      <a:schemeClr val="tx1"/>
                    </a:gs>
                    <a:gs pos="30000">
                      <a:schemeClr val="tx1"/>
                    </a:gs>
                  </a:gsLst>
                  <a:lin ang="5400000" scaled="0"/>
                </a:gradFill>
              </a:rPr>
              <a:t>  EMBEDDINGS FUNCTION  </a:t>
            </a:r>
          </a:p>
        </p:txBody>
      </p:sp>
      <p:cxnSp>
        <p:nvCxnSpPr>
          <p:cNvPr id="39" name="Connector: Elbow 38">
            <a:extLst>
              <a:ext uri="{FF2B5EF4-FFF2-40B4-BE49-F238E27FC236}">
                <a16:creationId xmlns:a16="http://schemas.microsoft.com/office/drawing/2014/main" id="{C8021D6A-53F1-A06A-54E0-F84102E0658A}"/>
              </a:ext>
            </a:extLst>
          </p:cNvPr>
          <p:cNvCxnSpPr>
            <a:stCxn id="37" idx="3"/>
          </p:cNvCxnSpPr>
          <p:nvPr/>
        </p:nvCxnSpPr>
        <p:spPr>
          <a:xfrm>
            <a:off x="4473111" y="3345201"/>
            <a:ext cx="1914242" cy="105198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Multiplication Sign 39">
            <a:extLst>
              <a:ext uri="{FF2B5EF4-FFF2-40B4-BE49-F238E27FC236}">
                <a16:creationId xmlns:a16="http://schemas.microsoft.com/office/drawing/2014/main" id="{7A68016C-A623-E198-195F-8943B9FD7845}"/>
              </a:ext>
            </a:extLst>
          </p:cNvPr>
          <p:cNvSpPr/>
          <p:nvPr/>
        </p:nvSpPr>
        <p:spPr bwMode="auto">
          <a:xfrm>
            <a:off x="9630330" y="2405773"/>
            <a:ext cx="363061" cy="363061"/>
          </a:xfrm>
          <a:prstGeom prst="mathMultiply">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EF9F2D8D-7851-F438-822D-C3FB2D038EBC}"/>
              </a:ext>
            </a:extLst>
          </p:cNvPr>
          <p:cNvCxnSpPr>
            <a:cxnSpLocks/>
          </p:cNvCxnSpPr>
          <p:nvPr/>
        </p:nvCxnSpPr>
        <p:spPr>
          <a:xfrm flipH="1">
            <a:off x="9720179" y="2662395"/>
            <a:ext cx="87198" cy="6949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5582919-D1FA-1CED-1E48-C0C3E29FABF9}"/>
              </a:ext>
            </a:extLst>
          </p:cNvPr>
          <p:cNvCxnSpPr>
            <a:stCxn id="40" idx="2"/>
            <a:endCxn id="13" idx="3"/>
          </p:cNvCxnSpPr>
          <p:nvPr/>
        </p:nvCxnSpPr>
        <p:spPr>
          <a:xfrm flipV="1">
            <a:off x="9906193" y="2571935"/>
            <a:ext cx="517306" cy="1097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35E09B-EB87-4B92-889B-A77A6ABD57B7}"/>
              </a:ext>
            </a:extLst>
          </p:cNvPr>
          <p:cNvCxnSpPr>
            <a:stCxn id="40" idx="3"/>
            <a:endCxn id="12" idx="2"/>
          </p:cNvCxnSpPr>
          <p:nvPr/>
        </p:nvCxnSpPr>
        <p:spPr>
          <a:xfrm flipH="1">
            <a:off x="9200222" y="2681636"/>
            <a:ext cx="517306" cy="359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00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xEl>
                                              <p:pRg st="0" end="0"/>
                                            </p:txEl>
                                          </p:spTgt>
                                        </p:tgtEl>
                                        <p:attrNameLst>
                                          <p:attrName>style.visibility</p:attrName>
                                        </p:attrNameLst>
                                      </p:cBhvr>
                                      <p:to>
                                        <p:strVal val="visible"/>
                                      </p:to>
                                    </p:set>
                                    <p:animEffect transition="in" filter="fade">
                                      <p:cBhvr>
                                        <p:cTn id="59" dur="500"/>
                                        <p:tgtEl>
                                          <p:spTgt spid="23">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p:cTn id="79" dur="1000" fill="hold"/>
                                        <p:tgtEl>
                                          <p:spTgt spid="40"/>
                                        </p:tgtEl>
                                        <p:attrNameLst>
                                          <p:attrName>ppt_w</p:attrName>
                                        </p:attrNameLst>
                                      </p:cBhvr>
                                      <p:tavLst>
                                        <p:tav tm="0">
                                          <p:val>
                                            <p:fltVal val="0"/>
                                          </p:val>
                                        </p:tav>
                                        <p:tav tm="100000">
                                          <p:val>
                                            <p:strVal val="#ppt_w"/>
                                          </p:val>
                                        </p:tav>
                                      </p:tavLst>
                                    </p:anim>
                                    <p:anim calcmode="lin" valueType="num">
                                      <p:cBhvr>
                                        <p:cTn id="80" dur="1000" fill="hold"/>
                                        <p:tgtEl>
                                          <p:spTgt spid="40"/>
                                        </p:tgtEl>
                                        <p:attrNameLst>
                                          <p:attrName>ppt_h</p:attrName>
                                        </p:attrNameLst>
                                      </p:cBhvr>
                                      <p:tavLst>
                                        <p:tav tm="0">
                                          <p:val>
                                            <p:fltVal val="0"/>
                                          </p:val>
                                        </p:tav>
                                        <p:tav tm="100000">
                                          <p:val>
                                            <p:strVal val="#ppt_h"/>
                                          </p:val>
                                        </p:tav>
                                      </p:tavLst>
                                    </p:anim>
                                    <p:anim calcmode="lin" valueType="num">
                                      <p:cBhvr>
                                        <p:cTn id="81" dur="1000" fill="hold"/>
                                        <p:tgtEl>
                                          <p:spTgt spid="40"/>
                                        </p:tgtEl>
                                        <p:attrNameLst>
                                          <p:attrName>style.rotation</p:attrName>
                                        </p:attrNameLst>
                                      </p:cBhvr>
                                      <p:tavLst>
                                        <p:tav tm="0">
                                          <p:val>
                                            <p:fltVal val="90"/>
                                          </p:val>
                                        </p:tav>
                                        <p:tav tm="100000">
                                          <p:val>
                                            <p:fltVal val="0"/>
                                          </p:val>
                                        </p:tav>
                                      </p:tavLst>
                                    </p:anim>
                                    <p:animEffect transition="in" filter="fade">
                                      <p:cBhvr>
                                        <p:cTn id="82" dur="1000"/>
                                        <p:tgtEl>
                                          <p:spTgt spid="40"/>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circle(in)">
                                      <p:cBhvr>
                                        <p:cTn id="87" dur="2000"/>
                                        <p:tgtEl>
                                          <p:spTgt spid="42"/>
                                        </p:tgtEl>
                                      </p:cBhvr>
                                    </p:animEffect>
                                  </p:childTnLst>
                                </p:cTn>
                              </p:par>
                              <p:par>
                                <p:cTn id="88" presetID="6" presetClass="entr" presetSubtype="16" fill="hold"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circle(in)">
                                      <p:cBhvr>
                                        <p:cTn id="90" dur="2000"/>
                                        <p:tgtEl>
                                          <p:spTgt spid="44"/>
                                        </p:tgtEl>
                                      </p:cBhvr>
                                    </p:animEffect>
                                  </p:childTnLst>
                                </p:cTn>
                              </p:par>
                              <p:par>
                                <p:cTn id="91" presetID="6" presetClass="entr" presetSubtype="16"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circle(in)">
                                      <p:cBhvr>
                                        <p:cTn id="93"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3" grpId="0" uiExpand="1" build="p"/>
      <p:bldP spid="37" grpId="0" animBg="1"/>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105851"/>
            <a:ext cx="5062444" cy="1107996"/>
          </a:xfrm>
        </p:spPr>
        <p:txBody>
          <a:bodyPr/>
          <a:lstStyle/>
          <a:p>
            <a:pPr marL="457200" indent="-457200">
              <a:buFont typeface="Arial" panose="020B0604020202020204" pitchFamily="34" charset="0"/>
              <a:buChar char="•"/>
            </a:pPr>
            <a:r>
              <a:rPr lang="en-US" dirty="0"/>
              <a:t>Giving ChatGPT internet access</a:t>
            </a:r>
          </a:p>
        </p:txBody>
      </p:sp>
      <p:pic>
        <p:nvPicPr>
          <p:cNvPr id="1026" name="Picture 2">
            <a:extLst>
              <a:ext uri="{FF2B5EF4-FFF2-40B4-BE49-F238E27FC236}">
                <a16:creationId xmlns:a16="http://schemas.microsoft.com/office/drawing/2014/main" id="{1E528216-1D94-C92F-5875-DEE50F0E6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644" y="467285"/>
            <a:ext cx="5524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09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8802-8783-F628-DF08-A541F90F2A60}"/>
              </a:ext>
            </a:extLst>
          </p:cNvPr>
          <p:cNvSpPr>
            <a:spLocks noGrp="1"/>
          </p:cNvSpPr>
          <p:nvPr>
            <p:ph type="title"/>
          </p:nvPr>
        </p:nvSpPr>
        <p:spPr/>
        <p:txBody>
          <a:bodyPr/>
          <a:lstStyle/>
          <a:p>
            <a:r>
              <a:rPr lang="en-US" dirty="0"/>
              <a:t>Why?</a:t>
            </a:r>
          </a:p>
        </p:txBody>
      </p:sp>
      <p:sp>
        <p:nvSpPr>
          <p:cNvPr id="3" name="Text Placeholder 2">
            <a:extLst>
              <a:ext uri="{FF2B5EF4-FFF2-40B4-BE49-F238E27FC236}">
                <a16:creationId xmlns:a16="http://schemas.microsoft.com/office/drawing/2014/main" id="{E266BD82-0F42-89CD-2D3C-3B121C8DAB50}"/>
              </a:ext>
            </a:extLst>
          </p:cNvPr>
          <p:cNvSpPr>
            <a:spLocks noGrp="1"/>
          </p:cNvSpPr>
          <p:nvPr>
            <p:ph type="body" sz="quarter" idx="10"/>
          </p:nvPr>
        </p:nvSpPr>
        <p:spPr>
          <a:xfrm>
            <a:off x="586390" y="1434370"/>
            <a:ext cx="11018520" cy="430887"/>
          </a:xfrm>
        </p:spPr>
        <p:txBody>
          <a:bodyPr/>
          <a:lstStyle/>
          <a:p>
            <a:r>
              <a:rPr lang="en-US" dirty="0"/>
              <a:t>Well, ChatGPT was trained up to data until 2021</a:t>
            </a:r>
          </a:p>
        </p:txBody>
      </p:sp>
    </p:spTree>
    <p:extLst>
      <p:ext uri="{BB962C8B-B14F-4D97-AF65-F5344CB8AC3E}">
        <p14:creationId xmlns:p14="http://schemas.microsoft.com/office/powerpoint/2010/main" val="357483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D1ADE-D5F2-3B21-D91C-C65811FFDDBE}"/>
              </a:ext>
            </a:extLst>
          </p:cNvPr>
          <p:cNvSpPr>
            <a:spLocks noGrp="1"/>
          </p:cNvSpPr>
          <p:nvPr>
            <p:ph type="title"/>
          </p:nvPr>
        </p:nvSpPr>
        <p:spPr>
          <a:xfrm>
            <a:off x="5509349" y="2875002"/>
            <a:ext cx="1173302" cy="553998"/>
          </a:xfrm>
        </p:spPr>
        <p:txBody>
          <a:bodyPr/>
          <a:lstStyle/>
          <a:p>
            <a:r>
              <a:rPr lang="en-US" dirty="0"/>
              <a:t>QUIZ</a:t>
            </a:r>
          </a:p>
        </p:txBody>
      </p:sp>
    </p:spTree>
    <p:extLst>
      <p:ext uri="{BB962C8B-B14F-4D97-AF65-F5344CB8AC3E}">
        <p14:creationId xmlns:p14="http://schemas.microsoft.com/office/powerpoint/2010/main" val="26940944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2292-661C-C666-5E1E-057A44351831}"/>
              </a:ext>
            </a:extLst>
          </p:cNvPr>
          <p:cNvSpPr>
            <a:spLocks noGrp="1"/>
          </p:cNvSpPr>
          <p:nvPr>
            <p:ph type="title"/>
          </p:nvPr>
        </p:nvSpPr>
        <p:spPr/>
        <p:txBody>
          <a:bodyPr/>
          <a:lstStyle/>
          <a:p>
            <a:r>
              <a:rPr lang="en-US" dirty="0"/>
              <a:t>My Intro</a:t>
            </a:r>
          </a:p>
        </p:txBody>
      </p:sp>
      <p:sp>
        <p:nvSpPr>
          <p:cNvPr id="3" name="Text Placeholder 2">
            <a:extLst>
              <a:ext uri="{FF2B5EF4-FFF2-40B4-BE49-F238E27FC236}">
                <a16:creationId xmlns:a16="http://schemas.microsoft.com/office/drawing/2014/main" id="{F8C74761-6562-37B4-37D4-940727BDBEAE}"/>
              </a:ext>
            </a:extLst>
          </p:cNvPr>
          <p:cNvSpPr>
            <a:spLocks noGrp="1"/>
          </p:cNvSpPr>
          <p:nvPr>
            <p:ph type="body" sz="quarter" idx="10"/>
          </p:nvPr>
        </p:nvSpPr>
        <p:spPr>
          <a:xfrm>
            <a:off x="586390" y="1434370"/>
            <a:ext cx="11018520" cy="3016210"/>
          </a:xfrm>
        </p:spPr>
        <p:txBody>
          <a:bodyPr/>
          <a:lstStyle/>
          <a:p>
            <a:r>
              <a:rPr lang="en-US" dirty="0"/>
              <a:t>I am Hamas Ur Rehman</a:t>
            </a:r>
          </a:p>
          <a:p>
            <a:endParaRPr lang="en-US" dirty="0"/>
          </a:p>
          <a:p>
            <a:pPr marL="457200" indent="-457200">
              <a:buFontTx/>
              <a:buChar char="-"/>
            </a:pPr>
            <a:r>
              <a:rPr lang="en-US" dirty="0"/>
              <a:t>Beta Microsoft Learn Student Ambassador</a:t>
            </a:r>
          </a:p>
          <a:p>
            <a:pPr marL="457200" indent="-457200">
              <a:buFontTx/>
              <a:buChar char="-"/>
            </a:pPr>
            <a:r>
              <a:rPr lang="en-US" dirty="0"/>
              <a:t>Technical Lead at Computer Cell</a:t>
            </a:r>
          </a:p>
          <a:p>
            <a:pPr marL="457200" indent="-457200">
              <a:buFontTx/>
              <a:buChar char="-"/>
            </a:pPr>
            <a:r>
              <a:rPr lang="en-US" dirty="0"/>
              <a:t>Have experience with ML/AI, Python etc.</a:t>
            </a:r>
          </a:p>
          <a:p>
            <a:pPr marL="457200" indent="-457200">
              <a:buFontTx/>
              <a:buChar char="-"/>
            </a:pPr>
            <a:endParaRPr lang="en-US" dirty="0"/>
          </a:p>
        </p:txBody>
      </p:sp>
      <p:pic>
        <p:nvPicPr>
          <p:cNvPr id="5" name="Picture 4" descr="A qr code with a star&#10;&#10;Description automatically generated with low confidence">
            <a:extLst>
              <a:ext uri="{FF2B5EF4-FFF2-40B4-BE49-F238E27FC236}">
                <a16:creationId xmlns:a16="http://schemas.microsoft.com/office/drawing/2014/main" id="{F57AA925-B650-2743-B6CC-024B6B011DB5}"/>
              </a:ext>
            </a:extLst>
          </p:cNvPr>
          <p:cNvPicPr>
            <a:picLocks noChangeAspect="1"/>
          </p:cNvPicPr>
          <p:nvPr/>
        </p:nvPicPr>
        <p:blipFill>
          <a:blip r:embed="rId2"/>
          <a:stretch>
            <a:fillRect/>
          </a:stretch>
        </p:blipFill>
        <p:spPr>
          <a:xfrm>
            <a:off x="8139953" y="1886674"/>
            <a:ext cx="2563906" cy="2563906"/>
          </a:xfrm>
          <a:prstGeom prst="rect">
            <a:avLst/>
          </a:prstGeom>
        </p:spPr>
      </p:pic>
    </p:spTree>
    <p:extLst>
      <p:ext uri="{BB962C8B-B14F-4D97-AF65-F5344CB8AC3E}">
        <p14:creationId xmlns:p14="http://schemas.microsoft.com/office/powerpoint/2010/main" val="24145256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38E9-C21C-8DD8-74FA-9FA624E51631}"/>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9693E490-9E20-3940-5F32-16CE4CBC4892}"/>
              </a:ext>
            </a:extLst>
          </p:cNvPr>
          <p:cNvSpPr>
            <a:spLocks noGrp="1"/>
          </p:cNvSpPr>
          <p:nvPr>
            <p:ph type="body" sz="quarter" idx="10"/>
          </p:nvPr>
        </p:nvSpPr>
        <p:spPr>
          <a:xfrm>
            <a:off x="586390" y="1434370"/>
            <a:ext cx="11018520" cy="3016210"/>
          </a:xfrm>
        </p:spPr>
        <p:txBody>
          <a:bodyPr/>
          <a:lstStyle/>
          <a:p>
            <a:pPr marL="457200" indent="-457200">
              <a:buFont typeface="Arial" panose="020B0604020202020204" pitchFamily="34" charset="0"/>
              <a:buChar char="•"/>
            </a:pPr>
            <a:r>
              <a:rPr lang="en-US" dirty="0"/>
              <a:t>Checking out the vanilla GPT API</a:t>
            </a:r>
          </a:p>
          <a:p>
            <a:pPr marL="457200" indent="-457200">
              <a:buFont typeface="Arial" panose="020B0604020202020204" pitchFamily="34" charset="0"/>
              <a:buChar char="•"/>
            </a:pPr>
            <a:r>
              <a:rPr lang="en-US" dirty="0"/>
              <a:t>Downsides of just using the simple API</a:t>
            </a:r>
          </a:p>
          <a:p>
            <a:pPr marL="457200" indent="-457200">
              <a:buFont typeface="Arial" panose="020B0604020202020204" pitchFamily="34" charset="0"/>
              <a:buChar char="•"/>
            </a:pPr>
            <a:r>
              <a:rPr lang="en-US" dirty="0"/>
              <a:t>Learning about Langchain</a:t>
            </a:r>
          </a:p>
          <a:p>
            <a:pPr marL="457200" indent="-457200">
              <a:buFont typeface="Arial" panose="020B0604020202020204" pitchFamily="34" charset="0"/>
              <a:buChar char="•"/>
            </a:pPr>
            <a:r>
              <a:rPr lang="en-US" dirty="0"/>
              <a:t>Building a Research Paper Question Answer Bot</a:t>
            </a:r>
          </a:p>
          <a:p>
            <a:pPr marL="457200" indent="-457200">
              <a:buFont typeface="Arial" panose="020B0604020202020204" pitchFamily="34" charset="0"/>
              <a:buChar char="•"/>
            </a:pPr>
            <a:r>
              <a:rPr lang="en-US" dirty="0"/>
              <a:t>Vector Database over normal database</a:t>
            </a:r>
          </a:p>
          <a:p>
            <a:pPr marL="457200" indent="-457200">
              <a:buFont typeface="Arial" panose="020B0604020202020204" pitchFamily="34" charset="0"/>
              <a:buChar char="•"/>
            </a:pPr>
            <a:r>
              <a:rPr lang="en-US" dirty="0"/>
              <a:t>Giving ChatGPT internet access</a:t>
            </a:r>
          </a:p>
        </p:txBody>
      </p:sp>
    </p:spTree>
    <p:extLst>
      <p:ext uri="{BB962C8B-B14F-4D97-AF65-F5344CB8AC3E}">
        <p14:creationId xmlns:p14="http://schemas.microsoft.com/office/powerpoint/2010/main" val="1358874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094" y="2321004"/>
            <a:ext cx="5171141" cy="1107996"/>
          </a:xfrm>
        </p:spPr>
        <p:txBody>
          <a:bodyPr/>
          <a:lstStyle/>
          <a:p>
            <a:pPr marL="457200" indent="-457200">
              <a:buFont typeface="Arial" panose="020B0604020202020204" pitchFamily="34" charset="0"/>
              <a:buChar char="•"/>
            </a:pPr>
            <a:r>
              <a:rPr lang="en-US" dirty="0"/>
              <a:t>Checking out the vanilla GPT API</a:t>
            </a:r>
          </a:p>
        </p:txBody>
      </p:sp>
      <p:pic>
        <p:nvPicPr>
          <p:cNvPr id="1026" name="Picture 2">
            <a:extLst>
              <a:ext uri="{FF2B5EF4-FFF2-40B4-BE49-F238E27FC236}">
                <a16:creationId xmlns:a16="http://schemas.microsoft.com/office/drawing/2014/main" id="{1E528216-1D94-C92F-5875-DEE50F0E6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644" y="467285"/>
            <a:ext cx="5524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ChatGPT in your own programs</a:t>
            </a:r>
          </a:p>
        </p:txBody>
      </p:sp>
      <p:sp>
        <p:nvSpPr>
          <p:cNvPr id="6" name="Text Placeholder 5"/>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dirty="0"/>
              <a:t>Idea Generator</a:t>
            </a:r>
          </a:p>
          <a:p>
            <a:pPr marL="457200" indent="-457200">
              <a:buFont typeface="Arial" panose="020B0604020202020204" pitchFamily="34" charset="0"/>
              <a:buChar char="•"/>
            </a:pPr>
            <a:r>
              <a:rPr lang="en-US" dirty="0"/>
              <a:t>Summarize text</a:t>
            </a:r>
          </a:p>
          <a:p>
            <a:pPr marL="457200" indent="-457200">
              <a:buFont typeface="Arial" panose="020B0604020202020204" pitchFamily="34" charset="0"/>
              <a:buChar char="•"/>
            </a:pPr>
            <a:r>
              <a:rPr lang="en-US" dirty="0"/>
              <a:t>Explain topics</a:t>
            </a:r>
          </a:p>
          <a:p>
            <a:pPr marL="457200" indent="-457200">
              <a:buFont typeface="Arial" panose="020B0604020202020204" pitchFamily="34" charset="0"/>
              <a:buChar char="•"/>
            </a:pPr>
            <a:r>
              <a:rPr lang="en-US" dirty="0"/>
              <a:t>Write code</a:t>
            </a:r>
          </a:p>
          <a:p>
            <a:pPr marL="457200" indent="-457200">
              <a:buFont typeface="Arial" panose="020B0604020202020204" pitchFamily="34" charset="0"/>
              <a:buChar char="•"/>
            </a:pPr>
            <a:r>
              <a:rPr lang="en-US" dirty="0"/>
              <a:t>An information bank</a:t>
            </a:r>
          </a:p>
        </p:txBody>
      </p:sp>
    </p:spTree>
    <p:extLst>
      <p:ext uri="{BB962C8B-B14F-4D97-AF65-F5344CB8AC3E}">
        <p14:creationId xmlns:p14="http://schemas.microsoft.com/office/powerpoint/2010/main" val="191225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16F8-7F4A-7AC4-F28D-D9D3B7F89B8D}"/>
              </a:ext>
            </a:extLst>
          </p:cNvPr>
          <p:cNvSpPr>
            <a:spLocks noGrp="1"/>
          </p:cNvSpPr>
          <p:nvPr>
            <p:ph type="title"/>
          </p:nvPr>
        </p:nvSpPr>
        <p:spPr/>
        <p:txBody>
          <a:bodyPr/>
          <a:lstStyle/>
          <a:p>
            <a:r>
              <a:rPr lang="en-US" dirty="0"/>
              <a:t>How to implement it</a:t>
            </a:r>
          </a:p>
        </p:txBody>
      </p:sp>
      <p:pic>
        <p:nvPicPr>
          <p:cNvPr id="5" name="Picture 4">
            <a:extLst>
              <a:ext uri="{FF2B5EF4-FFF2-40B4-BE49-F238E27FC236}">
                <a16:creationId xmlns:a16="http://schemas.microsoft.com/office/drawing/2014/main" id="{38490039-6D0F-39B9-E2C6-51DB7EB0FF1E}"/>
              </a:ext>
            </a:extLst>
          </p:cNvPr>
          <p:cNvPicPr>
            <a:picLocks noChangeAspect="1"/>
          </p:cNvPicPr>
          <p:nvPr/>
        </p:nvPicPr>
        <p:blipFill>
          <a:blip r:embed="rId2"/>
          <a:stretch>
            <a:fillRect/>
          </a:stretch>
        </p:blipFill>
        <p:spPr>
          <a:xfrm>
            <a:off x="2034420" y="2267258"/>
            <a:ext cx="8472784" cy="2323484"/>
          </a:xfrm>
          <a:prstGeom prst="rect">
            <a:avLst/>
          </a:prstGeom>
        </p:spPr>
      </p:pic>
    </p:spTree>
    <p:extLst>
      <p:ext uri="{BB962C8B-B14F-4D97-AF65-F5344CB8AC3E}">
        <p14:creationId xmlns:p14="http://schemas.microsoft.com/office/powerpoint/2010/main" val="4096584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Limitations </a:t>
            </a:r>
          </a:p>
        </p:txBody>
      </p:sp>
      <p:sp>
        <p:nvSpPr>
          <p:cNvPr id="6" name="Text Placeholder 5"/>
          <p:cNvSpPr>
            <a:spLocks noGrp="1"/>
          </p:cNvSpPr>
          <p:nvPr>
            <p:ph type="body" sz="quarter" idx="10"/>
          </p:nvPr>
        </p:nvSpPr>
        <p:spPr>
          <a:xfrm>
            <a:off x="586390" y="1434370"/>
            <a:ext cx="11018520" cy="1465016"/>
          </a:xfrm>
        </p:spPr>
        <p:txBody>
          <a:bodyPr/>
          <a:lstStyle/>
          <a:p>
            <a:pPr marL="457200" indent="-457200">
              <a:buFont typeface="Arial" panose="020B0604020202020204" pitchFamily="34" charset="0"/>
              <a:buChar char="•"/>
            </a:pPr>
            <a:r>
              <a:rPr lang="en-US" dirty="0"/>
              <a:t>Is not organization specific</a:t>
            </a:r>
          </a:p>
          <a:p>
            <a:pPr marL="457200" indent="-457200">
              <a:buFont typeface="Arial" panose="020B0604020202020204" pitchFamily="34" charset="0"/>
              <a:buChar char="•"/>
            </a:pPr>
            <a:r>
              <a:rPr lang="en-US" dirty="0"/>
              <a:t>Information cut off 2021</a:t>
            </a:r>
          </a:p>
          <a:p>
            <a:pPr marL="457200" indent="-457200">
              <a:buFont typeface="Arial" panose="020B0604020202020204" pitchFamily="34" charset="0"/>
              <a:buChar char="•"/>
            </a:pPr>
            <a:r>
              <a:rPr lang="en-US" dirty="0"/>
              <a:t>Inconsistent answers</a:t>
            </a:r>
          </a:p>
        </p:txBody>
      </p:sp>
    </p:spTree>
    <p:extLst>
      <p:ext uri="{BB962C8B-B14F-4D97-AF65-F5344CB8AC3E}">
        <p14:creationId xmlns:p14="http://schemas.microsoft.com/office/powerpoint/2010/main" val="407449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Solutions</a:t>
            </a:r>
          </a:p>
        </p:txBody>
      </p:sp>
      <p:sp>
        <p:nvSpPr>
          <p:cNvPr id="6" name="Text Placeholder 5"/>
          <p:cNvSpPr>
            <a:spLocks noGrp="1"/>
          </p:cNvSpPr>
          <p:nvPr>
            <p:ph type="body" sz="quarter" idx="10"/>
          </p:nvPr>
        </p:nvSpPr>
        <p:spPr>
          <a:xfrm>
            <a:off x="586390" y="1434370"/>
            <a:ext cx="11018520" cy="1378839"/>
          </a:xfrm>
        </p:spPr>
        <p:txBody>
          <a:bodyPr/>
          <a:lstStyle/>
          <a:p>
            <a:pPr marL="457200" indent="-457200">
              <a:buFont typeface="Arial" panose="020B0604020202020204" pitchFamily="34" charset="0"/>
              <a:buChar char="•"/>
            </a:pPr>
            <a:r>
              <a:rPr lang="en-US" dirty="0"/>
              <a:t>Finetuning the GPT models</a:t>
            </a:r>
          </a:p>
          <a:p>
            <a:pPr marL="457200" indent="-457200">
              <a:buFont typeface="Arial" panose="020B0604020202020204" pitchFamily="34" charset="0"/>
              <a:buChar char="•"/>
            </a:pPr>
            <a:r>
              <a:rPr lang="en-US" dirty="0"/>
              <a:t>Write better Prompts explaining your questions and giving data in the prompt</a:t>
            </a:r>
          </a:p>
        </p:txBody>
      </p:sp>
    </p:spTree>
    <p:extLst>
      <p:ext uri="{BB962C8B-B14F-4D97-AF65-F5344CB8AC3E}">
        <p14:creationId xmlns:p14="http://schemas.microsoft.com/office/powerpoint/2010/main" val="88714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094" y="2321004"/>
            <a:ext cx="5171141" cy="1107996"/>
          </a:xfrm>
        </p:spPr>
        <p:txBody>
          <a:bodyPr/>
          <a:lstStyle/>
          <a:p>
            <a:pPr marL="457200" indent="-457200">
              <a:buFont typeface="Arial" panose="020B0604020202020204" pitchFamily="34" charset="0"/>
              <a:buChar char="•"/>
            </a:pPr>
            <a:r>
              <a:rPr lang="en-US" dirty="0"/>
              <a:t>Learning about Langchain</a:t>
            </a:r>
          </a:p>
        </p:txBody>
      </p:sp>
      <p:pic>
        <p:nvPicPr>
          <p:cNvPr id="1026" name="Picture 2">
            <a:extLst>
              <a:ext uri="{FF2B5EF4-FFF2-40B4-BE49-F238E27FC236}">
                <a16:creationId xmlns:a16="http://schemas.microsoft.com/office/drawing/2014/main" id="{1E528216-1D94-C92F-5875-DEE50F0E6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644" y="467285"/>
            <a:ext cx="5524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20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SharedWithUsers>
    <MediaLengthInSeconds xmlns="b38ad2e8-7385-42ac-a943-76e9ea801cf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6" ma:contentTypeDescription="Create a new document." ma:contentTypeScope="" ma:versionID="6f9df93dbb38d2fa3f3e4a66f474d9fa">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d4594fc471f6b18a7a06048b98b19a2e"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11ea7d1-7d09-49a0-8c96-644562ad20a0"/>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b38ad2e8-7385-42ac-a943-76e9ea801cf0"/>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DB83B76-7D03-4DE5-AF1E-BB7DE9851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954</TotalTime>
  <Words>465</Words>
  <Application>Microsoft Office PowerPoint</Application>
  <PresentationFormat>Widescreen</PresentationFormat>
  <Paragraphs>67</Paragraphs>
  <Slides>17</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Consolas</vt:lpstr>
      <vt:lpstr>Segoe UI</vt:lpstr>
      <vt:lpstr>Segoe UI Light</vt:lpstr>
      <vt:lpstr>Segoe UI Semibold</vt:lpstr>
      <vt:lpstr>Segoe UI Semilight</vt:lpstr>
      <vt:lpstr>Wingdings</vt:lpstr>
      <vt:lpstr>WHITE TEMPLATE</vt:lpstr>
      <vt:lpstr>SOFT BLACK TEMPLATE</vt:lpstr>
      <vt:lpstr>PowerPoint Presentation</vt:lpstr>
      <vt:lpstr>My Intro</vt:lpstr>
      <vt:lpstr>Agenda</vt:lpstr>
      <vt:lpstr>Checking out the vanilla GPT API</vt:lpstr>
      <vt:lpstr>ChatGPT in your own programs</vt:lpstr>
      <vt:lpstr>How to implement it</vt:lpstr>
      <vt:lpstr>Limitations </vt:lpstr>
      <vt:lpstr>Solutions</vt:lpstr>
      <vt:lpstr>Learning about Langchain</vt:lpstr>
      <vt:lpstr>What is Langchain</vt:lpstr>
      <vt:lpstr>PowerPoint Presentation</vt:lpstr>
      <vt:lpstr>Building a Research Paper Question Answer Bot</vt:lpstr>
      <vt:lpstr>How Langchain can handle this</vt:lpstr>
      <vt:lpstr>Vector database</vt:lpstr>
      <vt:lpstr>Giving ChatGPT internet access</vt:lpstr>
      <vt:lpstr>Why?</vt:lpstr>
      <vt:lpstr>QUIZ</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Hamas Rehman</cp:lastModifiedBy>
  <cp:revision>100</cp:revision>
  <dcterms:created xsi:type="dcterms:W3CDTF">2019-03-28T18:40:02Z</dcterms:created>
  <dcterms:modified xsi:type="dcterms:W3CDTF">2023-05-28T18:52:45Z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